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erriweather Light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Open Sans SemiBold"/>
      <p:regular r:id="rId30"/>
      <p:bold r:id="rId31"/>
      <p:italic r:id="rId32"/>
      <p:boldItalic r:id="rId33"/>
    </p:embeddedFont>
    <p:embeddedFont>
      <p:font typeface="Vidaloka"/>
      <p:regular r:id="rId34"/>
    </p:embeddedFont>
    <p:embeddedFont>
      <p:font typeface="Russo One"/>
      <p:regular r:id="rId35"/>
    </p:embeddedFont>
    <p:embeddedFont>
      <p:font typeface="Crimson Text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Enzo Bustos da Silv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font" Target="fonts/MerriweatherLight-regular.fntdata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font" Target="fonts/MerriweatherLight-italic.fntdata"/><Relationship Id="rId23" Type="http://schemas.openxmlformats.org/officeDocument/2006/relationships/font" Target="fonts/Merriweather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MerriweatherLight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SemiBold-bold.fntdata"/><Relationship Id="rId30" Type="http://schemas.openxmlformats.org/officeDocument/2006/relationships/font" Target="fonts/OpenSa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SemiBold-italic.fntdata"/><Relationship Id="rId13" Type="http://schemas.openxmlformats.org/officeDocument/2006/relationships/slide" Target="slides/slide8.xml"/><Relationship Id="rId35" Type="http://schemas.openxmlformats.org/officeDocument/2006/relationships/font" Target="fonts/RussoOne-regular.fntdata"/><Relationship Id="rId12" Type="http://schemas.openxmlformats.org/officeDocument/2006/relationships/slide" Target="slides/slide7.xml"/><Relationship Id="rId34" Type="http://schemas.openxmlformats.org/officeDocument/2006/relationships/font" Target="fonts/Vidaloka-regular.fntdata"/><Relationship Id="rId15" Type="http://schemas.openxmlformats.org/officeDocument/2006/relationships/slide" Target="slides/slide10.xml"/><Relationship Id="rId37" Type="http://schemas.openxmlformats.org/officeDocument/2006/relationships/font" Target="fonts/CrimsonText-bold.fntdata"/><Relationship Id="rId14" Type="http://schemas.openxmlformats.org/officeDocument/2006/relationships/slide" Target="slides/slide9.xml"/><Relationship Id="rId36" Type="http://schemas.openxmlformats.org/officeDocument/2006/relationships/font" Target="fonts/CrimsonText-regular.fntdata"/><Relationship Id="rId17" Type="http://schemas.openxmlformats.org/officeDocument/2006/relationships/slide" Target="slides/slide12.xml"/><Relationship Id="rId39" Type="http://schemas.openxmlformats.org/officeDocument/2006/relationships/font" Target="fonts/CrimsonText-boldItalic.fntdata"/><Relationship Id="rId16" Type="http://schemas.openxmlformats.org/officeDocument/2006/relationships/slide" Target="slides/slide11.xml"/><Relationship Id="rId38" Type="http://schemas.openxmlformats.org/officeDocument/2006/relationships/font" Target="fonts/CrimsonTex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3-24T02:31:18.563">
    <p:pos x="3068" y="970"/>
    <p:text>PLSum do André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3-24T02:32:06.528">
    <p:pos x="3820" y="807"/>
    <p:text>Imagem de geração de texto (com grafos de conhecimento): https://www.youtube.com/watch?v=BiRyvB2NmCM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e9b646d2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e9b646d2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e1eaa0c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e1eaa0c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e1eaa0c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e1eaa0c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e1eaa0c6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e1eaa0c6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e1eaa0c6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e1eaa0c6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e57dd4d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e57dd4d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e1eaa0c6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e1eaa0c6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f7a3c50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f7a3c50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e9b646d2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e9b646d2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e9b646d2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e9b646d2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e9b646d2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e9b646d2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e1eaa0c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e1eaa0c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e1eaa0c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e1eaa0c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f0d49a2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f0d49a2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e9b646d2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e9b646d2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4" name="Google Shape;114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" type="subTitle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subTitle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4" type="subTitle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5" type="subTitle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6" type="subTitle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" name="Google Shape;125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2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2" type="subTitle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3" type="subTitle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4" type="subTitle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5" type="subTitle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6" type="subTitle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5" name="Google Shape;13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3" type="subTitle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4" type="subTitle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5" type="subTitle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6" type="subTitle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7" type="subTitle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8" type="subTitle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9" type="subTitle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3" type="subTitle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4" type="subTitle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15" type="subTitle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1" name="Google Shape;15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3" type="subTitle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4" type="subTitle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5" type="subTitle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6" type="subTitle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7" type="subTitle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8" type="subTitle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63" name="Google Shape;163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" type="subTitle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3" type="subTitle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4" type="subTitle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5" type="subTitle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6" type="subTitle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3" name="Google Shape;17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2" type="subTitle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4" type="subTitle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5" type="subTitle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6" type="subTitle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7" type="subTitle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8" type="subTitle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6" name="Google Shape;186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0" name="Google Shape;20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205" name="Google Shape;205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8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9" name="Google Shape;219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2010.08014.pdf" TargetMode="External"/><Relationship Id="rId4" Type="http://schemas.openxmlformats.org/officeDocument/2006/relationships/hyperlink" Target="https://www.usenix.org/system/files/conference/nsdi18/nsdi18-birkner.pdf" TargetMode="External"/><Relationship Id="rId9" Type="http://schemas.openxmlformats.org/officeDocument/2006/relationships/hyperlink" Target="https://dl.acm.org/doi/pdf/10.1145/2659520" TargetMode="External"/><Relationship Id="rId5" Type="http://schemas.openxmlformats.org/officeDocument/2006/relationships/hyperlink" Target="https://aclanthology.org/P12-2069.pdf" TargetMode="External"/><Relationship Id="rId6" Type="http://schemas.openxmlformats.org/officeDocument/2006/relationships/hyperlink" Target="https://ojs.aaai.org/index.php/AAAI/article/download/6333/6189" TargetMode="External"/><Relationship Id="rId7" Type="http://schemas.openxmlformats.org/officeDocument/2006/relationships/hyperlink" Target="https://ojs.aaai.org/index.php/AAAI/article/view/6312/6168" TargetMode="External"/><Relationship Id="rId8" Type="http://schemas.openxmlformats.org/officeDocument/2006/relationships/hyperlink" Target="https://ieeexplore.ieee.org/document/7005930?section=abstract&amp;signout=succes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02.03044.pdf" TargetMode="External"/><Relationship Id="rId4" Type="http://schemas.openxmlformats.org/officeDocument/2006/relationships/hyperlink" Target="https://www.tensorflow.org/tutorials/text/image_captioning" TargetMode="External"/><Relationship Id="rId9" Type="http://schemas.openxmlformats.org/officeDocument/2006/relationships/hyperlink" Target="https://iopscience.iop.org/article/10.1088/1742-6596/1854/1/012048/pdf" TargetMode="External"/><Relationship Id="rId5" Type="http://schemas.openxmlformats.org/officeDocument/2006/relationships/hyperlink" Target="https://towardsdatascience.com/image-captioning-in-deep-learning-9cd23fb4d8d2" TargetMode="External"/><Relationship Id="rId6" Type="http://schemas.openxmlformats.org/officeDocument/2006/relationships/hyperlink" Target="https://iopscience.iop.org/article/10.1088/1742-6596/1748/4/042060/pdf" TargetMode="External"/><Relationship Id="rId7" Type="http://schemas.openxmlformats.org/officeDocument/2006/relationships/hyperlink" Target="https://link.springer.com/content/pdf/10.1007/978-3-642-15561-1_2.pdf" TargetMode="External"/><Relationship Id="rId8" Type="http://schemas.openxmlformats.org/officeDocument/2006/relationships/hyperlink" Target="https://sci-hub.se/https://doi.org/10.1145/329574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hyperlink" Target="https://pt.wikipedia.org/wiki/Uva#Liga%C3%A7%C3%B5es_externas" TargetMode="External"/><Relationship Id="rId5" Type="http://schemas.openxmlformats.org/officeDocument/2006/relationships/hyperlink" Target="https://pt.wikipedia.org/wiki/Segunda_Guerra_Mundial" TargetMode="External"/><Relationship Id="rId6" Type="http://schemas.openxmlformats.org/officeDocument/2006/relationships/hyperlink" Target="https://pt.wikipedia.org/wiki/Jap%C3%A3o" TargetMode="External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presentation/d/1Gy3pddI7z9sywcXsbj59v3AXqUQz7cr-dqy0GrHQDyI/edit?usp=sharing" TargetMode="External"/><Relationship Id="rId4" Type="http://schemas.openxmlformats.org/officeDocument/2006/relationships/hyperlink" Target="https://reader.elsevier.com/reader/sd/pii/S1319157820303360?token=A77E605D8B39EE244274464D04329487F42095E8C036BCD3B261FD099EBC7574B84F24D6E63322D373FD990385FEBDDE&amp;originRegion=us-east-1&amp;originCreation=20220324020143" TargetMode="External"/><Relationship Id="rId5" Type="http://schemas.openxmlformats.org/officeDocument/2006/relationships/hyperlink" Target="https://arxiv.org/pdf/2002.08801.pdf" TargetMode="External"/><Relationship Id="rId6" Type="http://schemas.openxmlformats.org/officeDocument/2006/relationships/hyperlink" Target="https://medium.com/swlh/distill-bert-using-bert-for-smarter-text-generation-aa65ba6facf0" TargetMode="External"/><Relationship Id="rId7" Type="http://schemas.openxmlformats.org/officeDocument/2006/relationships/hyperlink" Target="https://arxiv.org/pdf/1903.07137.pdf" TargetMode="External"/><Relationship Id="rId8" Type="http://schemas.openxmlformats.org/officeDocument/2006/relationships/hyperlink" Target="https://arxiv.org/pdf/2003.00674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1039950" y="154545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Ideias para projetos na 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Poderíamos tentar usar o ZeroBERTo para o “guidance”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Criação de resumos orientados a uma busca do usuário (AugDem)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Processamento guiado e sorting dos textos do Wiki (Blab)</a:t>
            </a:r>
            <a:endParaRPr/>
          </a:p>
        </p:txBody>
      </p:sp>
      <p:sp>
        <p:nvSpPr>
          <p:cNvPr id="304" name="Google Shape;304;p43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idx="1" type="subTitle"/>
          </p:nvPr>
        </p:nvSpPr>
        <p:spPr>
          <a:xfrm>
            <a:off x="713225" y="1456425"/>
            <a:ext cx="84309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GSum: A General Framework for Guided Neural Abstractive Summarization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ighlight>
                  <a:srgbClr val="FFFF00"/>
                </a:highlight>
                <a:hlinkClick r:id="rId4"/>
              </a:rPr>
              <a:t>Net2Text: Query-Guided Summarization of Network Forwarding Behaviors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ighlight>
                  <a:srgbClr val="FFFF00"/>
                </a:highlight>
                <a:hlinkClick r:id="rId5"/>
              </a:rPr>
              <a:t>Fully abstractive approach to guided summarization - Pierre Etienne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Keywords-Guided Abstractive Sentence Summarization - Haoran Li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SemSUM: Semantic Dependency Guided Neural Abstractive Summarization - Hanqi Jin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Guided Summarization for Indonesian News Articles - Danang Massandy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Aesthetics-Guided Summarization from Multiple User Generated Videos - Ying Zhang</a:t>
            </a:r>
            <a:endParaRPr/>
          </a:p>
        </p:txBody>
      </p:sp>
      <p:sp>
        <p:nvSpPr>
          <p:cNvPr id="310" name="Google Shape;310;p44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0" y="2779825"/>
            <a:ext cx="91440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Legendador de Imagens</a:t>
            </a:r>
            <a:endParaRPr/>
          </a:p>
        </p:txBody>
      </p:sp>
      <p:sp>
        <p:nvSpPr>
          <p:cNvPr id="316" name="Google Shape;316;p45"/>
          <p:cNvSpPr txBox="1"/>
          <p:nvPr>
            <p:ph idx="2" type="title"/>
          </p:nvPr>
        </p:nvSpPr>
        <p:spPr>
          <a:xfrm>
            <a:off x="3746500" y="171477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Gerar uma breve legenda (“caption”) baseada em imagem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Aplicação de NLP + CV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Diversos datasets anotados para isso (COCO, Flickr…)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Podemos usar para uma aplicação no estilo #PraCegoVer</a:t>
            </a:r>
            <a:endParaRPr/>
          </a:p>
        </p:txBody>
      </p:sp>
      <p:sp>
        <p:nvSpPr>
          <p:cNvPr id="322" name="Google Shape;322;p46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Legendador de Imagens</a:t>
            </a:r>
            <a:endParaRPr/>
          </a:p>
        </p:txBody>
      </p:sp>
      <p:pic>
        <p:nvPicPr>
          <p:cNvPr id="323" name="Google Shape;32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9725" y="438000"/>
            <a:ext cx="3557100" cy="4267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Utiliza-se uma rede CNN para o tratamento de imagens, entrando como “encoder”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 “decoder” utiliza-se um modelo com conhecimento de língua, como uma RNN ou BERT</a:t>
            </a:r>
            <a:endParaRPr/>
          </a:p>
        </p:txBody>
      </p:sp>
      <p:sp>
        <p:nvSpPr>
          <p:cNvPr id="329" name="Google Shape;329;p4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Funcionamento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825" y="1095336"/>
            <a:ext cx="3657600" cy="148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825" y="2575424"/>
            <a:ext cx="3657601" cy="147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Gerar legendas automaticamente no estilo #PraCegoVer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Aug.Dem.: Utilizar dados de gravações em conjunto com as atas (ideia antiga do André D’Almeida)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BLAB: Poder gerar descrições instantâneas de foto da internet (e até classificação da vida marinha</a:t>
            </a:r>
            <a:endParaRPr/>
          </a:p>
        </p:txBody>
      </p:sp>
      <p:sp>
        <p:nvSpPr>
          <p:cNvPr id="337" name="Google Shape;337;p4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</a:t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350" y="1918300"/>
            <a:ext cx="3644499" cy="19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idx="1" type="subTitle"/>
          </p:nvPr>
        </p:nvSpPr>
        <p:spPr>
          <a:xfrm>
            <a:off x="713225" y="1456425"/>
            <a:ext cx="84309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Show, Attend and Tell: Neural Image Caption Generation with Visual Attention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Captioning - TensorFlow Tutorial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Towards Data Science - Image Captioning in Deep Learning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An Integrative Review of Image Captioning Research - Chaoyang Wang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Every Picture Tells a Story: Generating Sentences from Images - Ali Farhadi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 Comprehensive Survey of Deep Learning for Image Captioning - Zakir Hossain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Image Captioning using Artificial Intelligence - Yajush Pratap</a:t>
            </a:r>
            <a:endParaRPr/>
          </a:p>
        </p:txBody>
      </p:sp>
      <p:sp>
        <p:nvSpPr>
          <p:cNvPr id="344" name="Google Shape;344;p49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0" y="2779825"/>
            <a:ext cx="91440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Gerador de </a:t>
            </a:r>
            <a:r>
              <a:rPr lang="en"/>
              <a:t>Wikipédia</a:t>
            </a:r>
            <a:endParaRPr/>
          </a:p>
        </p:txBody>
      </p:sp>
      <p:sp>
        <p:nvSpPr>
          <p:cNvPr id="251" name="Google Shape;251;p35"/>
          <p:cNvSpPr txBox="1"/>
          <p:nvPr>
            <p:ph idx="2" type="title"/>
          </p:nvPr>
        </p:nvSpPr>
        <p:spPr>
          <a:xfrm>
            <a:off x="3746500" y="171477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Baseado no projeto de quali do André Seidel (criar sumários parecidos com da </a:t>
            </a:r>
            <a:r>
              <a:rPr lang="en"/>
              <a:t>Wikipédia</a:t>
            </a:r>
            <a:r>
              <a:rPr lang="en"/>
              <a:t>)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Ideia seria expandir </a:t>
            </a:r>
            <a:r>
              <a:rPr lang="en"/>
              <a:t>para</a:t>
            </a:r>
            <a:r>
              <a:rPr lang="en"/>
              <a:t> replicar as outras partes como </a:t>
            </a:r>
            <a:r>
              <a:rPr lang="en" u="sng">
                <a:solidFill>
                  <a:schemeClr val="hlink"/>
                </a:solidFill>
                <a:hlinkClick r:id="rId4"/>
              </a:rPr>
              <a:t>História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Antecedentes</a:t>
            </a:r>
            <a:r>
              <a:rPr lang="en"/>
              <a:t> </a:t>
            </a:r>
            <a:r>
              <a:rPr lang="en"/>
              <a:t>ou </a:t>
            </a:r>
            <a:r>
              <a:rPr lang="en" u="sng">
                <a:solidFill>
                  <a:schemeClr val="hlink"/>
                </a:solidFill>
                <a:hlinkClick r:id="rId6"/>
              </a:rPr>
              <a:t>Política</a:t>
            </a:r>
            <a:endParaRPr/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Gerador de Wikipédia</a:t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1725" y="1540563"/>
            <a:ext cx="4096050" cy="206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Ideia principal seria definir um set de outras seções da Wikipédia (já que tem muitas variações)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 treinar um gerador de texto, que dado um conjunto de documentos (de um mesmo assunto) crie uma “seção” do estilo Wikipédia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Pode-se usar RNN, LTSM e modelos transformers (BERT)</a:t>
            </a:r>
            <a:endParaRPr/>
          </a:p>
        </p:txBody>
      </p:sp>
      <p:sp>
        <p:nvSpPr>
          <p:cNvPr id="264" name="Google Shape;264;p3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Funcionamento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625" y="1281275"/>
            <a:ext cx="28194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aplicação principal seria a de poder replicar uma página da Wikipédia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 forma completa e com textos gerados de forma totalmente automática</a:t>
            </a:r>
            <a:endParaRPr/>
          </a:p>
        </p:txBody>
      </p:sp>
      <p:sp>
        <p:nvSpPr>
          <p:cNvPr id="271" name="Google Shape;271;p3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975" y="314913"/>
            <a:ext cx="2446075" cy="45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idx="1" type="subTitle"/>
          </p:nvPr>
        </p:nvSpPr>
        <p:spPr>
          <a:xfrm>
            <a:off x="713225" y="1456425"/>
            <a:ext cx="84309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Generating PT-BR Wikipedia By Summarizing Multiple Websites - André Seidel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The survey: Text generation models in deep learning - Touseef Iqbal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Guiding attention in Sequence-to-sequence models for Dialogue Act prediction - Pierre Colombo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Towards Data Science - Distill-BERT: Using BERT for Smarter Text Generation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Topic-Guided Variational Autoencoders for Text Generation - Wenlin Wang</a:t>
            </a:r>
            <a:endParaRPr/>
          </a:p>
          <a:p>
            <a:pPr indent="-317500" lvl="0" marL="457200" rtl="0" algn="just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Style Example-guided Text Generation Using Generative Adversarial Transformers - Kuo-Hao</a:t>
            </a:r>
            <a:endParaRPr/>
          </a:p>
        </p:txBody>
      </p:sp>
      <p:sp>
        <p:nvSpPr>
          <p:cNvPr id="278" name="Google Shape;278;p39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0" y="2779825"/>
            <a:ext cx="91440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Sumarizador Guiado</a:t>
            </a:r>
            <a:endParaRPr/>
          </a:p>
        </p:txBody>
      </p:sp>
      <p:sp>
        <p:nvSpPr>
          <p:cNvPr id="284" name="Google Shape;284;p40"/>
          <p:cNvSpPr txBox="1"/>
          <p:nvPr>
            <p:ph idx="2" type="title"/>
          </p:nvPr>
        </p:nvSpPr>
        <p:spPr>
          <a:xfrm>
            <a:off x="3746500" y="171477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Outra ideia é ir expandir o PLSum usando o “Guidance”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Isso é, utilizar algum dado adicionar para guiar o rumo do sumário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Visando gerar uma passagem mais útil para o usuário final</a:t>
            </a:r>
            <a:endParaRPr/>
          </a:p>
        </p:txBody>
      </p:sp>
      <p:sp>
        <p:nvSpPr>
          <p:cNvPr id="290" name="Google Shape;290;p4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Sumarizador Guiado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750" y="1647700"/>
            <a:ext cx="4096050" cy="184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Basicamente é um Transformer com 2 encoders que processam o documento e o sinal guia (frase de destaque)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maior adaptação é a mudança para um decoder que suporta essas 2 entradas</a:t>
            </a:r>
            <a:endParaRPr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Funcionamento</a:t>
            </a:r>
            <a:endParaRPr/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450" y="661250"/>
            <a:ext cx="373000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